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54" r:id="rId2"/>
    <p:sldId id="257" r:id="rId3"/>
    <p:sldId id="263" r:id="rId4"/>
    <p:sldId id="262" r:id="rId5"/>
    <p:sldId id="259" r:id="rId6"/>
    <p:sldId id="355" r:id="rId7"/>
    <p:sldId id="356" r:id="rId8"/>
    <p:sldId id="357" r:id="rId9"/>
    <p:sldId id="362" r:id="rId10"/>
    <p:sldId id="358" r:id="rId11"/>
    <p:sldId id="363" r:id="rId12"/>
    <p:sldId id="359" r:id="rId13"/>
    <p:sldId id="364" r:id="rId14"/>
    <p:sldId id="360" r:id="rId15"/>
    <p:sldId id="365" r:id="rId16"/>
    <p:sldId id="260" r:id="rId17"/>
    <p:sldId id="361" r:id="rId18"/>
    <p:sldId id="366" r:id="rId19"/>
    <p:sldId id="367" r:id="rId20"/>
    <p:sldId id="368" r:id="rId21"/>
    <p:sldId id="369" r:id="rId22"/>
    <p:sldId id="323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8" autoAdjust="0"/>
    <p:restoredTop sz="95226" autoAdjust="0"/>
  </p:normalViewPr>
  <p:slideViewPr>
    <p:cSldViewPr>
      <p:cViewPr varScale="1">
        <p:scale>
          <a:sx n="112" d="100"/>
          <a:sy n="112" d="100"/>
        </p:scale>
        <p:origin x="18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4 - Lecture V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Trees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7D148-3CB8-6747-BEB2-C989937B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6476"/>
            <a:ext cx="7886700" cy="4351338"/>
          </a:xfrm>
        </p:spPr>
        <p:txBody>
          <a:bodyPr/>
          <a:lstStyle/>
          <a:p>
            <a:r>
              <a:rPr lang="en-IN" b="1" dirty="0"/>
              <a:t>Single Right Rotation (RR Rotation)</a:t>
            </a:r>
          </a:p>
          <a:p>
            <a:pPr lvl="1"/>
            <a:r>
              <a:rPr lang="en-IN" dirty="0"/>
              <a:t>In RR Rotation every node moves one position to right from the current position.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50C1B-FB1E-BA42-88C1-66A2EFBD9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27798-F30A-3849-A812-72D45DE9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68600"/>
            <a:ext cx="8191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26AF7-4982-CC41-9F54-EC9AA5C01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6E2B8-55CD-0443-960F-78D70F2FF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50"/>
          <a:stretch/>
        </p:blipFill>
        <p:spPr>
          <a:xfrm>
            <a:off x="4349433" y="3810125"/>
            <a:ext cx="4200301" cy="261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D555F-77AB-5349-9A80-7BD090566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50"/>
          <a:stretch/>
        </p:blipFill>
        <p:spPr>
          <a:xfrm>
            <a:off x="22859" y="1524000"/>
            <a:ext cx="4200301" cy="26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9151D-3285-974F-BD8F-8CD1620C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7886700" cy="4351338"/>
          </a:xfrm>
        </p:spPr>
        <p:txBody>
          <a:bodyPr/>
          <a:lstStyle/>
          <a:p>
            <a:r>
              <a:rPr lang="en-IN" sz="2000" b="1" dirty="0"/>
              <a:t>Left Right Rotation (LR Rotation)</a:t>
            </a:r>
          </a:p>
          <a:p>
            <a:pPr lvl="1"/>
            <a:r>
              <a:rPr lang="en-IN" sz="2000" dirty="0"/>
              <a:t>LR rotations is to be performed if the new node is inserted into the right of left sub-tree of the critical node A.</a:t>
            </a:r>
          </a:p>
          <a:p>
            <a:pPr lvl="1"/>
            <a:r>
              <a:rPr lang="en-IN" sz="2000" dirty="0"/>
              <a:t>First single L rotation (RR) and then single R rotation(LL) is performed.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D3488-E53B-E342-A5B2-795E25406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38B00-4BE8-5243-9C79-8C782279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2743200"/>
            <a:ext cx="7886701" cy="3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0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2DFF1-BA10-C646-9F6C-5A2893FDF5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91BA5-F0D6-DC42-B3F5-FDBE448A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4780196" cy="358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EB12-5FDE-D44A-A599-7FB5DED9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60" y="2947671"/>
            <a:ext cx="4336078" cy="32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3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9145B-7C3B-2D46-9DB3-613335AE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16000"/>
            <a:ext cx="9042400" cy="2743200"/>
          </a:xfrm>
        </p:spPr>
        <p:txBody>
          <a:bodyPr/>
          <a:lstStyle/>
          <a:p>
            <a:r>
              <a:rPr lang="en-IN" sz="2000" b="1" dirty="0"/>
              <a:t>Right Left Rotation (RL Rotation)</a:t>
            </a:r>
          </a:p>
          <a:p>
            <a:pPr lvl="1"/>
            <a:r>
              <a:rPr lang="en-IN" sz="2000" dirty="0"/>
              <a:t>RL rotations is to be performed if the new node is inserted into the left of right sub-tree of the critical node A.</a:t>
            </a:r>
          </a:p>
          <a:p>
            <a:pPr lvl="1"/>
            <a:r>
              <a:rPr lang="en-IN" sz="2000" dirty="0"/>
              <a:t>First single R rotation (LL) and then single L rotation(RR) is performed.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B6784-F9CE-5945-A5F5-46B90964F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1DB398-2EE8-8549-ACA3-54250BA1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" y="2625725"/>
            <a:ext cx="8661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19743-5E02-914C-B237-487F0D36A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CDA16-6A20-5042-8966-236005B0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599"/>
            <a:ext cx="4724400" cy="3539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1CEB9-52DB-AD4C-80AD-172F7730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3346450"/>
            <a:ext cx="4513263" cy="33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>
            <a:extLst>
              <a:ext uri="{FF2B5EF4-FFF2-40B4-BE49-F238E27FC236}">
                <a16:creationId xmlns:a16="http://schemas.microsoft.com/office/drawing/2014/main" id="{2FDB7879-6D3C-8A47-A12D-3BC20EC9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143000"/>
            <a:ext cx="701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 dirty="0"/>
              <a:t>Operations on AVL tree </a:t>
            </a:r>
            <a:endParaRPr lang="en-IN" altLang="en-US" sz="2400" b="1" u="sng" dirty="0"/>
          </a:p>
        </p:txBody>
      </p:sp>
      <p:sp>
        <p:nvSpPr>
          <p:cNvPr id="11267" name="TextBox 4">
            <a:extLst>
              <a:ext uri="{FF2B5EF4-FFF2-40B4-BE49-F238E27FC236}">
                <a16:creationId xmlns:a16="http://schemas.microsoft.com/office/drawing/2014/main" id="{ADD019F4-9266-E048-9C8B-C225901B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52600"/>
            <a:ext cx="8077200" cy="4386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sz="2400" b="1" dirty="0"/>
              <a:t>Algorithm (for insertion):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b="1" dirty="0"/>
              <a:t>Step 1: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insert</a:t>
            </a:r>
            <a:r>
              <a:rPr lang="en-US" altLang="en-US" dirty="0"/>
              <a:t> a new element into the tree using </a:t>
            </a:r>
            <a:r>
              <a:rPr lang="en-US" altLang="en-US" dirty="0">
                <a:solidFill>
                  <a:srgbClr val="C00000"/>
                </a:solidFill>
              </a:rPr>
              <a:t>Binary Search Tree</a:t>
            </a:r>
            <a:r>
              <a:rPr lang="en-US" altLang="en-US" dirty="0"/>
              <a:t> insertion logic.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b="1" dirty="0"/>
              <a:t>Step 2:</a:t>
            </a:r>
            <a:r>
              <a:rPr lang="en-US" altLang="en-US" dirty="0"/>
              <a:t> After inserting the elements, check the </a:t>
            </a:r>
            <a:r>
              <a:rPr lang="en-US" altLang="en-US" dirty="0">
                <a:solidFill>
                  <a:srgbClr val="C00000"/>
                </a:solidFill>
              </a:rPr>
              <a:t>Balance Factor</a:t>
            </a:r>
            <a:r>
              <a:rPr lang="en-US" altLang="en-US" dirty="0"/>
              <a:t> of each node.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b="1" dirty="0"/>
              <a:t>Step 3:</a:t>
            </a:r>
            <a:r>
              <a:rPr lang="en-US" altLang="en-US" dirty="0"/>
              <a:t> When the </a:t>
            </a:r>
            <a:r>
              <a:rPr lang="en-US" altLang="en-US" dirty="0">
                <a:solidFill>
                  <a:srgbClr val="C00000"/>
                </a:solidFill>
              </a:rPr>
              <a:t>Balance Factor</a:t>
            </a:r>
            <a:r>
              <a:rPr lang="en-US" altLang="en-US" dirty="0"/>
              <a:t> of every node will be like 0 or 1 or -1, algorithm will proceed for the next operation.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b="1" dirty="0"/>
              <a:t>Step 4:</a:t>
            </a:r>
            <a:r>
              <a:rPr lang="en-US" altLang="en-US" dirty="0"/>
              <a:t> When the </a:t>
            </a:r>
            <a:r>
              <a:rPr lang="en-US" altLang="en-US" dirty="0">
                <a:solidFill>
                  <a:srgbClr val="C00000"/>
                </a:solidFill>
              </a:rPr>
              <a:t>balance factor</a:t>
            </a:r>
            <a:r>
              <a:rPr lang="en-US" altLang="en-US" dirty="0"/>
              <a:t> of any node comes other than the above three values, tree is said to be imbalanced.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dirty="0"/>
              <a:t>Then perform the suitable </a:t>
            </a:r>
            <a:r>
              <a:rPr lang="en-US" altLang="en-US" dirty="0">
                <a:solidFill>
                  <a:srgbClr val="C00000"/>
                </a:solidFill>
              </a:rPr>
              <a:t>Rotation</a:t>
            </a:r>
            <a:r>
              <a:rPr lang="en-US" altLang="en-US" dirty="0"/>
              <a:t> to make it balanced and then the algorithm will proceed for the next operation.</a:t>
            </a:r>
          </a:p>
        </p:txBody>
      </p:sp>
    </p:spTree>
    <p:extLst>
      <p:ext uri="{BB962C8B-B14F-4D97-AF65-F5344CB8AC3E}">
        <p14:creationId xmlns:p14="http://schemas.microsoft.com/office/powerpoint/2010/main" val="62554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A57AD-F415-6C4F-A12E-60DFF3505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0AB5D-8CFD-6C4F-87D0-B014C255A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1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3421" y="640091"/>
            <a:ext cx="6137157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6B4DF70-77F1-0042-89C4-4E58DE41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9516"/>
          <a:stretch/>
        </p:blipFill>
        <p:spPr>
          <a:xfrm>
            <a:off x="1627521" y="804672"/>
            <a:ext cx="5888958" cy="355467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156F-E45E-6947-9B30-F7EB818BE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60236" y="6356350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0314B9FC-F7FA-4A5F-A68B-9084E75933A3}" type="slidenum">
              <a:rPr lang="en-US" altLang="en-US" sz="1200">
                <a:solidFill>
                  <a:srgbClr val="898989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18</a:t>
            </a:fld>
            <a:endParaRPr lang="en-US" altLang="en-US" sz="1200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604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CD744-E810-3F42-B8D2-979B8C805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6A42A-7C54-3243-AE9B-0560C37F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66799"/>
            <a:ext cx="6324600" cy="47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9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>
            <a:extLst>
              <a:ext uri="{FF2B5EF4-FFF2-40B4-BE49-F238E27FC236}">
                <a16:creationId xmlns:a16="http://schemas.microsoft.com/office/drawing/2014/main" id="{F457B1C9-D6D8-5D42-82C6-B855171A3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143000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/>
              <a:t>AVL Tree</a:t>
            </a:r>
            <a:endParaRPr lang="en-IN" altLang="en-US" sz="3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9E8D7-E9B8-434D-AFDF-F1C3AB018379}"/>
              </a:ext>
            </a:extLst>
          </p:cNvPr>
          <p:cNvSpPr txBox="1"/>
          <p:nvPr/>
        </p:nvSpPr>
        <p:spPr>
          <a:xfrm>
            <a:off x="1066800" y="2133600"/>
            <a:ext cx="7315200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which the difference of heights of left and right subtrees of any node is less than or equal to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Adelson (A),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Velskii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(V),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Landi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(L) developed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of balancing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binary trees.</a:t>
            </a:r>
          </a:p>
          <a:p>
            <a:pPr algn="just" eaLnBrk="1" hangingPunct="1"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TextBox 1">
            <a:extLst>
              <a:ext uri="{FF2B5EF4-FFF2-40B4-BE49-F238E27FC236}">
                <a16:creationId xmlns:a16="http://schemas.microsoft.com/office/drawing/2014/main" id="{6E261B1A-364D-B647-913D-1549477CE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310063"/>
            <a:ext cx="7162800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AVL tree is a balanced binary search tree. In an AVL tree, balance factor of every node is either -1, 0 or +1.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3" name="TextBox 3">
            <a:extLst>
              <a:ext uri="{FF2B5EF4-FFF2-40B4-BE49-F238E27FC236}">
                <a16:creationId xmlns:a16="http://schemas.microsoft.com/office/drawing/2014/main" id="{B25D9C83-B761-FA42-AF5D-50B1693CF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5486400"/>
            <a:ext cx="69342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Balance factor = (height  of left subtree) – (height of right subtree)</a:t>
            </a:r>
          </a:p>
        </p:txBody>
      </p:sp>
    </p:spTree>
    <p:extLst>
      <p:ext uri="{BB962C8B-B14F-4D97-AF65-F5344CB8AC3E}">
        <p14:creationId xmlns:p14="http://schemas.microsoft.com/office/powerpoint/2010/main" val="3863955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739D-DC21-C446-B753-860ED255F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F2830-0D2F-8D46-BC68-89E84CAA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990600"/>
            <a:ext cx="7086600" cy="53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C6586-760D-004F-A672-DC789BF33F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4937-D39F-C14B-B8BA-6A6009C6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1219200"/>
            <a:ext cx="6732587" cy="50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2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B3864-0BF9-5145-A1C4-F597EDA59FEA}"/>
              </a:ext>
            </a:extLst>
          </p:cNvPr>
          <p:cNvSpPr txBox="1"/>
          <p:nvPr/>
        </p:nvSpPr>
        <p:spPr>
          <a:xfrm>
            <a:off x="828675" y="1295400"/>
            <a:ext cx="7848600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can be defined as:</a:t>
            </a:r>
          </a:p>
          <a:p>
            <a:pPr algn="just" eaLnBrk="1" hangingPunct="1"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Let ‘T’ be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non-empty binary tree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 subtrees) and 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(right</a:t>
            </a:r>
          </a:p>
          <a:p>
            <a:pPr algn="just" eaLnBrk="1" hangingPunct="1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subtrees). </a:t>
            </a:r>
          </a:p>
          <a:p>
            <a:pPr algn="just" eaLnBrk="1" hangingPunct="1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 tree is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balanced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if:</a:t>
            </a:r>
          </a:p>
          <a:p>
            <a:pPr marL="342900" indent="-342900"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height balanced</a:t>
            </a:r>
          </a:p>
          <a:p>
            <a:pPr marL="342900" indent="-342900" algn="just" ea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&lt;= 1, where 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are the heights of 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IN" sz="2000" dirty="0"/>
          </a:p>
        </p:txBody>
      </p:sp>
      <p:sp>
        <p:nvSpPr>
          <p:cNvPr id="8195" name="TextBox 3">
            <a:extLst>
              <a:ext uri="{FF2B5EF4-FFF2-40B4-BE49-F238E27FC236}">
                <a16:creationId xmlns:a16="http://schemas.microsoft.com/office/drawing/2014/main" id="{7B887594-8743-814F-9C84-C20FB7C01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4343400"/>
            <a:ext cx="7696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Balance factor of a node in a binary tree can have value </a:t>
            </a:r>
            <a:r>
              <a:rPr lang="en-US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-1, 0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These values depend on whether the height of its </a:t>
            </a:r>
            <a:r>
              <a:rPr lang="en-US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greater, less than or equal to the height of </a:t>
            </a:r>
            <a:r>
              <a:rPr lang="en-US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>
            <a:extLst>
              <a:ext uri="{FF2B5EF4-FFF2-40B4-BE49-F238E27FC236}">
                <a16:creationId xmlns:a16="http://schemas.microsoft.com/office/drawing/2014/main" id="{DAA286ED-5790-5643-B0A2-41216EF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3633788"/>
            <a:ext cx="4484687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>
            <a:extLst>
              <a:ext uri="{FF2B5EF4-FFF2-40B4-BE49-F238E27FC236}">
                <a16:creationId xmlns:a16="http://schemas.microsoft.com/office/drawing/2014/main" id="{02AD6A33-2971-9A41-91F3-BDE2FB08C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75025"/>
            <a:ext cx="3735388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2BC7149-200D-B24A-B3C4-6E30A28A4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219200"/>
            <a:ext cx="8077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defRPr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advantages of AVL tress?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time complexity</a:t>
            </a:r>
          </a:p>
          <a:p>
            <a:pPr algn="just" eaLnBrk="1" hangingPunct="1">
              <a:lnSpc>
                <a:spcPct val="150000"/>
              </a:lnSpc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Example:</a:t>
            </a:r>
          </a:p>
          <a:p>
            <a:pPr algn="just" eaLnBrk="1" hangingPunct="1">
              <a:lnSpc>
                <a:spcPct val="150000"/>
              </a:lnSpc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Let a tree having keys 5, 10, 15, 20, 25, 30, 35, then the trees will be like: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9221" name="TextBox 1">
            <a:extLst>
              <a:ext uri="{FF2B5EF4-FFF2-40B4-BE49-F238E27FC236}">
                <a16:creationId xmlns:a16="http://schemas.microsoft.com/office/drawing/2014/main" id="{9B9F5D0B-7262-6D41-8B4B-73EC52E2C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838825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b="1"/>
              <a:t>Tree 1</a:t>
            </a:r>
          </a:p>
        </p:txBody>
      </p:sp>
      <p:sp>
        <p:nvSpPr>
          <p:cNvPr id="9222" name="TextBox 6">
            <a:extLst>
              <a:ext uri="{FF2B5EF4-FFF2-40B4-BE49-F238E27FC236}">
                <a16:creationId xmlns:a16="http://schemas.microsoft.com/office/drawing/2014/main" id="{F4807B50-283D-ED43-9DB4-7B3002935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838825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b="1"/>
              <a:t>Tree 2</a:t>
            </a:r>
          </a:p>
        </p:txBody>
      </p:sp>
    </p:spTree>
    <p:extLst>
      <p:ext uri="{BB962C8B-B14F-4D97-AF65-F5344CB8AC3E}">
        <p14:creationId xmlns:p14="http://schemas.microsoft.com/office/powerpoint/2010/main" val="132384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>
            <a:extLst>
              <a:ext uri="{FF2B5EF4-FFF2-40B4-BE49-F238E27FC236}">
                <a16:creationId xmlns:a16="http://schemas.microsoft.com/office/drawing/2014/main" id="{7A6F7261-21B7-C14B-88A2-9DAA7B914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7696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sz="2000"/>
              <a:t>Now, to </a:t>
            </a:r>
            <a:r>
              <a:rPr lang="en-US" altLang="en-US" sz="2000">
                <a:solidFill>
                  <a:srgbClr val="C00000"/>
                </a:solidFill>
              </a:rPr>
              <a:t>insert</a:t>
            </a:r>
            <a:r>
              <a:rPr lang="en-US" altLang="en-US" sz="2000"/>
              <a:t> a node in the </a:t>
            </a:r>
            <a:r>
              <a:rPr lang="en-US" altLang="en-US" sz="2000">
                <a:solidFill>
                  <a:srgbClr val="C00000"/>
                </a:solidFill>
              </a:rPr>
              <a:t>binary tree</a:t>
            </a:r>
            <a:r>
              <a:rPr lang="en-US" altLang="en-US" sz="2000"/>
              <a:t>, the algorithm requires seven comparisons (in case of tree-2),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sz="2000"/>
              <a:t>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sz="2000"/>
              <a:t>But insertion of the same key in </a:t>
            </a:r>
            <a:r>
              <a:rPr lang="en-US" altLang="en-US" sz="2000">
                <a:solidFill>
                  <a:srgbClr val="C00000"/>
                </a:solidFill>
              </a:rPr>
              <a:t>AVL tree,</a:t>
            </a:r>
            <a:r>
              <a:rPr lang="en-US" altLang="en-US" sz="2000"/>
              <a:t> algorithm will require three comparisons.</a:t>
            </a:r>
            <a:endParaRPr lang="en-IN" altLang="en-US" sz="2000" b="1"/>
          </a:p>
        </p:txBody>
      </p:sp>
    </p:spTree>
    <p:extLst>
      <p:ext uri="{BB962C8B-B14F-4D97-AF65-F5344CB8AC3E}">
        <p14:creationId xmlns:p14="http://schemas.microsoft.com/office/powerpoint/2010/main" val="234505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28FD-B791-B745-A751-0FD0913D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7200" y="219075"/>
            <a:ext cx="7886700" cy="1325563"/>
          </a:xfrm>
        </p:spPr>
        <p:txBody>
          <a:bodyPr/>
          <a:lstStyle/>
          <a:p>
            <a:r>
              <a:rPr lang="en-US" dirty="0" err="1"/>
              <a:t>Eg.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58B3A-B2C5-364F-A5B0-592D77EF4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E7D8-22C9-814F-BADD-A30A6ED7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19200"/>
            <a:ext cx="4076700" cy="48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6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52A5-441C-B642-93E8-B6745FCB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78740"/>
            <a:ext cx="7886700" cy="777875"/>
          </a:xfrm>
        </p:spPr>
        <p:txBody>
          <a:bodyPr/>
          <a:lstStyle/>
          <a:p>
            <a:r>
              <a:rPr lang="en-US" dirty="0" err="1"/>
              <a:t>Eg.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8C61F-2731-904E-A5B5-EF78EEC838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92DD3-B825-254A-820F-CAD23602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10" y="1828800"/>
            <a:ext cx="63297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2EE7-1C1A-C74A-965B-3F606C69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211455"/>
            <a:ext cx="7886700" cy="777875"/>
          </a:xfrm>
        </p:spPr>
        <p:txBody>
          <a:bodyPr/>
          <a:lstStyle/>
          <a:p>
            <a:r>
              <a:rPr lang="en-US" dirty="0"/>
              <a:t>Rotations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EAC71-0B25-1E4D-8EAD-EF94F314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41161"/>
            <a:ext cx="8915400" cy="1642269"/>
          </a:xfrm>
        </p:spPr>
        <p:txBody>
          <a:bodyPr/>
          <a:lstStyle/>
          <a:p>
            <a:r>
              <a:rPr lang="en-IN" b="1" dirty="0"/>
              <a:t>Single Left Rotation (LL Rotation)</a:t>
            </a:r>
          </a:p>
          <a:p>
            <a:pPr lvl="1"/>
            <a:r>
              <a:rPr lang="en-IN" dirty="0"/>
              <a:t>In LL Rotation every node moves one position to left from the current position. (Note: we see path in which node is inserted/deleted)</a:t>
            </a:r>
          </a:p>
          <a:p>
            <a:pPr marL="0" indent="0">
              <a:buNone/>
            </a:pP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ED972-5C88-2F41-9BE0-DCF118F93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FA98D-D8ED-334D-96B6-D1EE0D79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077210"/>
            <a:ext cx="8890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7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67AFF-2D05-2040-84A0-F025A6854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F74D5-BE4C-854E-B0AD-505B6D3D5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/>
          <a:stretch/>
        </p:blipFill>
        <p:spPr>
          <a:xfrm>
            <a:off x="4159653" y="3657600"/>
            <a:ext cx="4475077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23B1F-82BB-3A48-9B25-AF83FCEE8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6"/>
          <a:stretch/>
        </p:blipFill>
        <p:spPr>
          <a:xfrm>
            <a:off x="520700" y="1676400"/>
            <a:ext cx="4279900" cy="26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7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598</Words>
  <Application>Microsoft Macintosh PowerPoint</Application>
  <PresentationFormat>On-screen Show (4:3)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Algerian</vt:lpstr>
      <vt:lpstr>Arial</vt:lpstr>
      <vt:lpstr>Baskerville Old Face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Eg.</vt:lpstr>
      <vt:lpstr>Eg.</vt:lpstr>
      <vt:lpstr>Rotations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10</cp:revision>
  <dcterms:created xsi:type="dcterms:W3CDTF">2020-09-28T19:20:28Z</dcterms:created>
  <dcterms:modified xsi:type="dcterms:W3CDTF">2020-09-30T09:32:04Z</dcterms:modified>
</cp:coreProperties>
</file>